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62" r:id="rId3"/>
    <p:sldId id="289" r:id="rId4"/>
    <p:sldId id="257" r:id="rId5"/>
    <p:sldId id="260" r:id="rId6"/>
    <p:sldId id="258" r:id="rId7"/>
    <p:sldId id="259" r:id="rId8"/>
    <p:sldId id="263" r:id="rId9"/>
    <p:sldId id="264" r:id="rId10"/>
    <p:sldId id="270" r:id="rId11"/>
    <p:sldId id="265" r:id="rId12"/>
    <p:sldId id="272" r:id="rId13"/>
    <p:sldId id="266" r:id="rId14"/>
    <p:sldId id="293" r:id="rId15"/>
    <p:sldId id="267" r:id="rId16"/>
    <p:sldId id="271" r:id="rId17"/>
    <p:sldId id="288" r:id="rId18"/>
    <p:sldId id="274" r:id="rId19"/>
    <p:sldId id="276" r:id="rId20"/>
    <p:sldId id="277" r:id="rId21"/>
    <p:sldId id="279" r:id="rId22"/>
    <p:sldId id="280" r:id="rId23"/>
    <p:sldId id="281" r:id="rId24"/>
    <p:sldId id="290" r:id="rId25"/>
    <p:sldId id="292" r:id="rId26"/>
    <p:sldId id="278" r:id="rId27"/>
    <p:sldId id="291" r:id="rId28"/>
    <p:sldId id="287" r:id="rId29"/>
    <p:sldId id="268" r:id="rId30"/>
    <p:sldId id="282" r:id="rId31"/>
    <p:sldId id="284" r:id="rId32"/>
    <p:sldId id="285" r:id="rId33"/>
    <p:sldId id="286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83946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3" d="100"/>
          <a:sy n="103" d="100"/>
        </p:scale>
        <p:origin x="-2886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29A1-859A-4C3B-9C55-33C130D4A697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A11CE-2373-4478-8CD5-98ED99188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11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71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64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52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105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80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Uses AMQP – Advanced</a:t>
            </a:r>
            <a:r>
              <a:rPr lang="en-US" baseline="0" dirty="0" smtClean="0"/>
              <a:t> Message Queuing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52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90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9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167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1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53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952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03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293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5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356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08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54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04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11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1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a hands on Linux System</a:t>
            </a:r>
            <a:r>
              <a:rPr lang="en-US" baseline="0" dirty="0" smtClean="0"/>
              <a:t> Architect by function.  </a:t>
            </a:r>
          </a:p>
          <a:p>
            <a:r>
              <a:rPr lang="en-US" baseline="0" dirty="0" smtClean="0"/>
              <a:t>One of my interests is the challenge of designing scalable infrastructure.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86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Assuming a functioning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15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pornography; hard to define but you know it when you see 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 shall not today attempt further to define the kinds of material I understand to be embraced within that shorthand description </a:t>
            </a:r>
            <a:r>
              <a:rPr lang="en-US" dirty="0" smtClean="0"/>
              <a:t>…. </a:t>
            </a:r>
            <a:r>
              <a:rPr lang="en-US" dirty="0" smtClean="0"/>
              <a:t>But </a:t>
            </a:r>
            <a:r>
              <a:rPr lang="en-US" b="1" dirty="0" smtClean="0"/>
              <a:t>I know it when I see it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—Justice Potter </a:t>
            </a:r>
            <a:r>
              <a:rPr lang="en-US" dirty="0" smtClean="0"/>
              <a:t>Stewart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92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through</a:t>
            </a:r>
            <a:r>
              <a:rPr lang="en-US" baseline="0" dirty="0" smtClean="0"/>
              <a:t>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7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47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A11CE-2373-4478-8CD5-98ED991889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B16C-B2EC-44A8-BD89-38158BAE68B7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45A63-4DD3-41D1-AE34-557F5A0EE077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6401-8D4F-4054-9C34-BDA444F59C20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BE5D-0608-470A-B203-E0B922DB267C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DF32-AE9D-412B-91D5-4BA2ED2969C2}" type="datetime1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8116-4CF0-4542-97D9-29B46FF68D3F}" type="datetime1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7CA0-711C-4ED3-BF32-219ED3A8619F}" type="datetime1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6FED-B616-440C-8302-45D21B540DC6}" type="datetime1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32F63-AE38-4A91-80B8-430E7B4671CD}" type="datetime1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4AD5-BFD1-4036-B5B8-5307D138A8EF}" type="datetime1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0E2FE-B7C2-481B-950B-B28FDF26E853}" type="datetime1">
              <a:rPr lang="en-US" smtClean="0"/>
              <a:t>12/4/2013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D8EBF86-1873-4C4B-A6CE-ABF521F617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03438B-1D09-4CF4-A94B-A929175B86E6}" type="datetime1">
              <a:rPr lang="en-US" smtClean="0"/>
              <a:t>12/4/2013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Provisioning in a Cloud Scale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Scott Jaffa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Foreman</a:t>
            </a:r>
            <a:endParaRPr lang="en-US" dirty="0"/>
          </a:p>
        </p:txBody>
      </p:sp>
      <p:pic>
        <p:nvPicPr>
          <p:cNvPr id="1026" name="Picture 2" descr="Foreman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49" y="1466822"/>
            <a:ext cx="795413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6269481"/>
            <a:ext cx="792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http://theforeman.org/manuals/1.1/index.html#ForemanArchitecture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FreeIPA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server (AD for Linux)</a:t>
            </a:r>
          </a:p>
          <a:p>
            <a:r>
              <a:rPr lang="en-US" dirty="0" smtClean="0"/>
              <a:t>Multi-master replication</a:t>
            </a:r>
          </a:p>
          <a:p>
            <a:r>
              <a:rPr lang="en-US" dirty="0" smtClean="0"/>
              <a:t>DNS server (through BIND LDAP connector)</a:t>
            </a:r>
          </a:p>
          <a:p>
            <a:r>
              <a:rPr lang="en-US" dirty="0"/>
              <a:t>K</a:t>
            </a:r>
            <a:r>
              <a:rPr lang="en-US" dirty="0" smtClean="0"/>
              <a:t>erberos</a:t>
            </a:r>
          </a:p>
          <a:p>
            <a:r>
              <a:rPr lang="en-US" dirty="0" smtClean="0"/>
              <a:t>Certificate Authority</a:t>
            </a:r>
          </a:p>
          <a:p>
            <a:r>
              <a:rPr lang="en-US" dirty="0" smtClean="0"/>
              <a:t>Web and command line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1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requested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61282" y="4267200"/>
            <a:ext cx="742114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deploys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33401" y="4945414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Needed software </a:t>
            </a:r>
            <a:r>
              <a:rPr lang="en-US" dirty="0" smtClean="0">
                <a:solidFill>
                  <a:schemeClr val="tx1"/>
                </a:solidFill>
              </a:rPr>
              <a:t>installed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01288" y="3962400"/>
            <a:ext cx="1199312" cy="7423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registered with </a:t>
            </a:r>
            <a:r>
              <a:rPr lang="en-US" dirty="0" err="1" smtClean="0">
                <a:solidFill>
                  <a:schemeClr val="tx1"/>
                </a:solidFill>
              </a:rPr>
              <a:t>FreeIPA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01288" y="4953315"/>
            <a:ext cx="742113" cy="36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Configured manager defined </a:t>
            </a:r>
            <a:r>
              <a:rPr lang="en-US" dirty="0" smtClean="0">
                <a:solidFill>
                  <a:schemeClr val="tx1"/>
                </a:solidFill>
              </a:rPr>
              <a:t>machine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61281" y="4945414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management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monitoring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06128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01288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55000" lnSpcReduction="20000"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Machine is decommissioned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275514" y="4423636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803394" y="4425276"/>
            <a:ext cx="785768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3807430" y="4704719"/>
            <a:ext cx="277638" cy="248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65639" y="5321452"/>
            <a:ext cx="277638" cy="320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2803395" y="5041818"/>
            <a:ext cx="797893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1275514" y="5040205"/>
            <a:ext cx="785767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275514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2803395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FreeIPA</a:t>
            </a:r>
            <a:endParaRPr lang="en-US" dirty="0"/>
          </a:p>
        </p:txBody>
      </p:sp>
      <p:pic>
        <p:nvPicPr>
          <p:cNvPr id="4098" name="Picture 2" descr="File:IPAv3-Lay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73" y="1219197"/>
            <a:ext cx="7562850" cy="532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172200"/>
            <a:ext cx="3787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http://www.freeipa.org/page/IPAv3_Architecture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9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Puppet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Lifecycle management engine</a:t>
            </a:r>
          </a:p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System configuration management</a:t>
            </a:r>
          </a:p>
          <a:p>
            <a:pPr lvl="1"/>
            <a:r>
              <a:rPr lang="en-US" dirty="0" smtClean="0"/>
              <a:t>Change </a:t>
            </a:r>
            <a:r>
              <a:rPr lang="en-US" dirty="0" smtClean="0"/>
              <a:t>management</a:t>
            </a:r>
            <a:endParaRPr lang="en-US" dirty="0" smtClean="0"/>
          </a:p>
          <a:p>
            <a:pPr lvl="1"/>
            <a:r>
              <a:rPr lang="en-US" dirty="0" smtClean="0"/>
              <a:t>Disaster recovery</a:t>
            </a:r>
          </a:p>
          <a:p>
            <a:pPr lvl="1"/>
            <a:r>
              <a:rPr lang="en-US" dirty="0" smtClean="0"/>
              <a:t>System configuration reporting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33401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requested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61281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deploys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1" y="4800600"/>
            <a:ext cx="970714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Needed software </a:t>
            </a:r>
            <a:r>
              <a:rPr lang="en-US" dirty="0" smtClean="0">
                <a:solidFill>
                  <a:schemeClr val="tx1"/>
                </a:solidFill>
              </a:rPr>
              <a:t>installed by Puppet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01288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registered with directory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601288" y="4953315"/>
            <a:ext cx="1160508" cy="6092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Puppet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defined </a:t>
            </a:r>
            <a:r>
              <a:rPr lang="en-US" dirty="0" smtClean="0">
                <a:solidFill>
                  <a:schemeClr val="tx1"/>
                </a:solidFill>
              </a:rPr>
              <a:t>machine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61281" y="4945414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management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4801" y="5642313"/>
            <a:ext cx="970713" cy="6060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</a:t>
            </a:r>
            <a:r>
              <a:rPr lang="en-US" dirty="0" smtClean="0">
                <a:solidFill>
                  <a:schemeClr val="tx1"/>
                </a:solidFill>
              </a:rPr>
              <a:t>by Puppet with </a:t>
            </a:r>
            <a:r>
              <a:rPr lang="en-US" dirty="0" err="1" smtClean="0">
                <a:solidFill>
                  <a:schemeClr val="tx1"/>
                </a:solidFill>
              </a:rPr>
              <a:t>Nagios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752601" y="5642313"/>
            <a:ext cx="1050794" cy="6060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01288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55000" lnSpcReduction="20000"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Machine is decommissioned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1275514" y="4425276"/>
            <a:ext cx="785767" cy="18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803395" y="4425276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3807430" y="4704719"/>
            <a:ext cx="277638" cy="248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Down Arrow 34"/>
          <p:cNvSpPr/>
          <p:nvPr/>
        </p:nvSpPr>
        <p:spPr>
          <a:xfrm>
            <a:off x="765639" y="5410200"/>
            <a:ext cx="277638" cy="2321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Left Arrow 35"/>
          <p:cNvSpPr/>
          <p:nvPr/>
        </p:nvSpPr>
        <p:spPr>
          <a:xfrm>
            <a:off x="2803395" y="5041818"/>
            <a:ext cx="797893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1275514" y="5040205"/>
            <a:ext cx="785767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275514" y="5738717"/>
            <a:ext cx="47708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2803395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Puppet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22098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Version Control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2209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Puppetmasterd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2098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Puppetca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0200" y="4572000"/>
            <a:ext cx="1219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Client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09800" y="3065567"/>
            <a:ext cx="1485900" cy="143023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1905000" y="2590800"/>
            <a:ext cx="1068146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0"/>
          </p:cNvCxnSpPr>
          <p:nvPr/>
        </p:nvCxnSpPr>
        <p:spPr>
          <a:xfrm flipV="1">
            <a:off x="2209800" y="2971800"/>
            <a:ext cx="2895600" cy="160020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8869769">
            <a:off x="1965233" y="3552427"/>
            <a:ext cx="1496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Facts, Reports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8972033">
            <a:off x="2626716" y="3438003"/>
            <a:ext cx="146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9838492">
            <a:off x="3516076" y="3433428"/>
            <a:ext cx="158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2221468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3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Wrapper software </a:t>
            </a:r>
            <a:r>
              <a:rPr lang="en-US" dirty="0" smtClean="0"/>
              <a:t>for system management</a:t>
            </a:r>
            <a:endParaRPr lang="en-US" dirty="0" smtClean="0"/>
          </a:p>
          <a:p>
            <a:r>
              <a:rPr lang="en-US" dirty="0" smtClean="0"/>
              <a:t>Provides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oftware repositories</a:t>
            </a:r>
          </a:p>
          <a:p>
            <a:pPr lvl="1"/>
            <a:r>
              <a:rPr lang="en-US" dirty="0" smtClean="0"/>
              <a:t>Patching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Provisioning</a:t>
            </a:r>
          </a:p>
          <a:p>
            <a:pPr lvl="1"/>
            <a:r>
              <a:rPr lang="en-US" dirty="0" smtClean="0"/>
              <a:t>Configuration Management</a:t>
            </a:r>
            <a:endParaRPr lang="en-US" dirty="0" smtClean="0"/>
          </a:p>
          <a:p>
            <a:r>
              <a:rPr lang="en-US" dirty="0" smtClean="0"/>
              <a:t>Environment aware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15</a:t>
            </a:fld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33401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requested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061281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deploys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4829017"/>
            <a:ext cx="1046915" cy="6972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Needed software </a:t>
            </a:r>
            <a:r>
              <a:rPr lang="en-US" dirty="0" smtClean="0">
                <a:solidFill>
                  <a:schemeClr val="tx1"/>
                </a:solidFill>
              </a:rPr>
              <a:t>installed with Puppet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01288" y="4267200"/>
            <a:ext cx="742113" cy="437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registered with directory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01288" y="4953315"/>
            <a:ext cx="742113" cy="36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Configured manager defined </a:t>
            </a:r>
            <a:r>
              <a:rPr lang="en-US" dirty="0" smtClean="0">
                <a:solidFill>
                  <a:schemeClr val="tx1"/>
                </a:solidFill>
              </a:rPr>
              <a:t>machine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828800" y="4829018"/>
            <a:ext cx="1066799" cy="6972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management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340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monitoring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6128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01288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55000" lnSpcReduction="20000"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Machine is decommissioned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1275516" y="4423636"/>
            <a:ext cx="785766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2803395" y="4425276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3807430" y="4704719"/>
            <a:ext cx="277638" cy="248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765639" y="5526256"/>
            <a:ext cx="277638" cy="1160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Left Arrow 52"/>
          <p:cNvSpPr/>
          <p:nvPr/>
        </p:nvSpPr>
        <p:spPr>
          <a:xfrm>
            <a:off x="2895599" y="5041817"/>
            <a:ext cx="705689" cy="18467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Left Arrow 53"/>
          <p:cNvSpPr/>
          <p:nvPr/>
        </p:nvSpPr>
        <p:spPr>
          <a:xfrm>
            <a:off x="1275515" y="5041817"/>
            <a:ext cx="553285" cy="1830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1275514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803395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79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19200"/>
            <a:ext cx="4627808" cy="4800600"/>
          </a:xfrm>
        </p:spPr>
      </p:pic>
      <p:sp>
        <p:nvSpPr>
          <p:cNvPr id="5" name="Rectangle 4"/>
          <p:cNvSpPr/>
          <p:nvPr/>
        </p:nvSpPr>
        <p:spPr>
          <a:xfrm>
            <a:off x="152400" y="6028038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http://www.redhat.com/summit/2011/presentations/summit/whats_next/thursday/summit-2011.warner_sanders_t_1400_future_of_satellite-v7.pdf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Lifecycle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1578170"/>
            <a:ext cx="6650567" cy="4441630"/>
            <a:chOff x="533400" y="1578170"/>
            <a:chExt cx="6650567" cy="4441630"/>
          </a:xfrm>
        </p:grpSpPr>
        <p:sp>
          <p:nvSpPr>
            <p:cNvPr id="4" name="Rectangle 3"/>
            <p:cNvSpPr/>
            <p:nvPr/>
          </p:nvSpPr>
          <p:spPr>
            <a:xfrm>
              <a:off x="533400" y="157817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Machine requested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157817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The Foreman deploys image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32004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Needed software installed by Puppet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888567" y="157817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The Foreman registered with </a:t>
              </a:r>
              <a:r>
                <a:rPr lang="en-US" dirty="0" err="1" smtClean="0">
                  <a:solidFill>
                    <a:schemeClr val="tx1"/>
                  </a:solidFill>
                </a:rPr>
                <a:t>FreeIPA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88567" y="3221135"/>
              <a:ext cx="1295400" cy="9491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Puppet defined machine state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32004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Machine registered with </a:t>
              </a:r>
              <a:r>
                <a:rPr lang="en-US" dirty="0" err="1" smtClean="0">
                  <a:solidFill>
                    <a:schemeClr val="tx1"/>
                  </a:solidFill>
                </a:rPr>
                <a:t>Katello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" y="50292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Machine registered with </a:t>
              </a:r>
              <a:r>
                <a:rPr lang="en-US" dirty="0" err="1" smtClean="0">
                  <a:solidFill>
                    <a:schemeClr val="tx1"/>
                  </a:solidFill>
                </a:rPr>
                <a:t>Nagios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00400" y="50292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Machine runs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888567" y="5029200"/>
              <a:ext cx="12954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rm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Machine is decommissioned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1828800" y="1831154"/>
              <a:ext cx="1371600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4495800" y="1831154"/>
              <a:ext cx="1392766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6248400" y="2568770"/>
              <a:ext cx="484632" cy="6523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938784" y="4187198"/>
              <a:ext cx="484632" cy="84200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Left Arrow 26"/>
            <p:cNvSpPr/>
            <p:nvPr/>
          </p:nvSpPr>
          <p:spPr>
            <a:xfrm>
              <a:off x="4495800" y="3453384"/>
              <a:ext cx="1392767" cy="4846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Left Arrow 28"/>
            <p:cNvSpPr/>
            <p:nvPr/>
          </p:nvSpPr>
          <p:spPr>
            <a:xfrm>
              <a:off x="1828800" y="3449151"/>
              <a:ext cx="1371600" cy="4846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1828800" y="5282184"/>
              <a:ext cx="1371600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Right Arrow 30"/>
            <p:cNvSpPr/>
            <p:nvPr/>
          </p:nvSpPr>
          <p:spPr>
            <a:xfrm>
              <a:off x="4495800" y="5282184"/>
              <a:ext cx="1371600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Provisioning Workflow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Non Technical</a:t>
            </a:r>
            <a:endParaRPr lang="en-US" sz="4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18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352800"/>
            <a:ext cx="1409897" cy="1495634"/>
          </a:xfrm>
        </p:spPr>
      </p:pic>
      <p:sp>
        <p:nvSpPr>
          <p:cNvPr id="5" name="Oval 4"/>
          <p:cNvSpPr/>
          <p:nvPr/>
        </p:nvSpPr>
        <p:spPr>
          <a:xfrm>
            <a:off x="3200400" y="3581400"/>
            <a:ext cx="2133600" cy="1143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MAGIC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3733800"/>
            <a:ext cx="1219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Web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3910584"/>
            <a:ext cx="91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286000" y="3910584"/>
            <a:ext cx="914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828800"/>
            <a:ext cx="4173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Process is transparent to requestor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3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Provisioning Workflow </a:t>
            </a:r>
            <a:br>
              <a:rPr lang="en-US" sz="4400" dirty="0" smtClean="0"/>
            </a:br>
            <a:r>
              <a:rPr lang="en-US" sz="4400" dirty="0" smtClean="0"/>
              <a:t>Service Interactions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46100" y="1981200"/>
            <a:ext cx="838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requests new machine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7676" y="2971800"/>
            <a:ext cx="838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Provisioner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384300" y="2286000"/>
            <a:ext cx="188337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41500" y="4114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Virtualization Controller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5700" y="29718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Directory server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65700" y="4114800"/>
            <a:ext cx="8382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System Management software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7676" y="1981200"/>
            <a:ext cx="8382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CMDB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6" idx="0"/>
            <a:endCxn id="38" idx="2"/>
          </p:cNvCxnSpPr>
          <p:nvPr/>
        </p:nvCxnSpPr>
        <p:spPr>
          <a:xfrm flipV="1">
            <a:off x="3686776" y="2590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60600" y="3581400"/>
            <a:ext cx="1426176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  <a:endCxn id="14" idx="1"/>
          </p:cNvCxnSpPr>
          <p:nvPr/>
        </p:nvCxnSpPr>
        <p:spPr>
          <a:xfrm>
            <a:off x="4105876" y="3276600"/>
            <a:ext cx="8598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3"/>
            <a:endCxn id="25" idx="1"/>
          </p:cNvCxnSpPr>
          <p:nvPr/>
        </p:nvCxnSpPr>
        <p:spPr>
          <a:xfrm>
            <a:off x="4105876" y="3276600"/>
            <a:ext cx="859824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267676" y="4114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6" idx="2"/>
            <a:endCxn id="50" idx="0"/>
          </p:cNvCxnSpPr>
          <p:nvPr/>
        </p:nvCxnSpPr>
        <p:spPr>
          <a:xfrm>
            <a:off x="3686776" y="3581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3"/>
            <a:endCxn id="25" idx="1"/>
          </p:cNvCxnSpPr>
          <p:nvPr/>
        </p:nvCxnSpPr>
        <p:spPr>
          <a:xfrm>
            <a:off x="4105876" y="4419600"/>
            <a:ext cx="8598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  <a:endCxn id="14" idx="1"/>
          </p:cNvCxnSpPr>
          <p:nvPr/>
        </p:nvCxnSpPr>
        <p:spPr>
          <a:xfrm flipV="1">
            <a:off x="4105876" y="3276600"/>
            <a:ext cx="859824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384668" y="19812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DNS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84668" y="29718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14" idx="3"/>
            <a:endCxn id="60" idx="1"/>
          </p:cNvCxnSpPr>
          <p:nvPr/>
        </p:nvCxnSpPr>
        <p:spPr>
          <a:xfrm flipV="1">
            <a:off x="5803900" y="2286000"/>
            <a:ext cx="580768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4" idx="3"/>
            <a:endCxn id="61" idx="1"/>
          </p:cNvCxnSpPr>
          <p:nvPr/>
        </p:nvCxnSpPr>
        <p:spPr>
          <a:xfrm>
            <a:off x="5803900" y="3276600"/>
            <a:ext cx="5807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0" idx="1"/>
            <a:endCxn id="38" idx="1"/>
          </p:cNvCxnSpPr>
          <p:nvPr/>
        </p:nvCxnSpPr>
        <p:spPr>
          <a:xfrm rot="10800000">
            <a:off x="3267676" y="2286000"/>
            <a:ext cx="12700" cy="2133600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1" idx="3"/>
          </p:cNvCxnSpPr>
          <p:nvPr/>
        </p:nvCxnSpPr>
        <p:spPr>
          <a:xfrm>
            <a:off x="2679700" y="4419600"/>
            <a:ext cx="587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267676" y="5257800"/>
            <a:ext cx="838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Software Repository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50" idx="2"/>
            <a:endCxn id="76" idx="0"/>
          </p:cNvCxnSpPr>
          <p:nvPr/>
        </p:nvCxnSpPr>
        <p:spPr>
          <a:xfrm>
            <a:off x="3686776" y="4724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5" idx="2"/>
            <a:endCxn id="76" idx="3"/>
          </p:cNvCxnSpPr>
          <p:nvPr/>
        </p:nvCxnSpPr>
        <p:spPr>
          <a:xfrm flipH="1">
            <a:off x="4105876" y="4724400"/>
            <a:ext cx="1278924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Launch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12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854" y="4800600"/>
            <a:ext cx="7467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scott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$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ssh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root@10.0.0.122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root@10.0.0.122's password:</a:t>
            </a:r>
          </a:p>
          <a:p>
            <a:pPr marL="114300" indent="0">
              <a:buNone/>
            </a:pPr>
            <a:endParaRPr lang="en-US" sz="1200" dirty="0" smtClean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Chop wood, carry water.</a:t>
            </a:r>
          </a:p>
          <a:p>
            <a:pPr marL="114300" indent="0">
              <a:buNone/>
            </a:pPr>
            <a:endParaRPr lang="en-US" sz="1200" dirty="0" smtClean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# hostname</a:t>
            </a:r>
          </a:p>
          <a:p>
            <a:pPr marL="114300" indent="0">
              <a:buNone/>
            </a:pP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ttylinux_host</a:t>
            </a:r>
            <a:endParaRPr lang="en-US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854" y="1615391"/>
            <a:ext cx="7467600" cy="3109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$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onevm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deploy 24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…</a:t>
            </a:r>
          </a:p>
          <a:p>
            <a:pPr marL="114300" indent="0">
              <a:buNone/>
            </a:pPr>
            <a:endParaRPr lang="en-US" sz="1200" dirty="0" smtClean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$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onevm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list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ID USER     GROUP    NAME            STAT UCPU    UMEM HOST             TIME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8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CentOS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Server 6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runn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0    1.3G node1      219d 01h25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17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ttylinux1      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runn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2    256M node1      218d 21h15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18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ttylinux1      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runn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2    256M node1      218d 21h15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19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ttylinux12     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runn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2    256M node1      218d 12h58</a:t>
            </a:r>
          </a:p>
          <a:p>
            <a:pPr marL="114300" indent="0"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24 </a:t>
            </a:r>
            <a:r>
              <a:rPr lang="en-US" sz="1200" b="1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ttylinux12      </a:t>
            </a:r>
            <a:r>
              <a:rPr lang="en-US" sz="1200" b="1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runn</a:t>
            </a: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2    256M node1      218d 12h58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28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oneadmin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ttylinux12      pend    0      0K            218d 12h58</a:t>
            </a:r>
          </a:p>
          <a:p>
            <a:pPr marL="114300" indent="0">
              <a:buNone/>
            </a:pPr>
            <a:endParaRPr lang="en-US" sz="1200" dirty="0" smtClean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$ </a:t>
            </a:r>
            <a:r>
              <a:rPr lang="en-US" sz="1200" dirty="0" err="1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onevm</a:t>
            </a: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show 24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…</a:t>
            </a:r>
          </a:p>
          <a:p>
            <a:pPr marL="114300" indent="0">
              <a:buNone/>
            </a:pPr>
            <a:r>
              <a:rPr lang="en-US" sz="1200" b="1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ID  NETWORK          VLAN   BRIDGE      IP          MAC</a:t>
            </a:r>
          </a:p>
          <a:p>
            <a:pPr marL="114300" indent="0">
              <a:buNone/>
            </a:pPr>
            <a:r>
              <a:rPr lang="en-US" sz="1200" dirty="0" smtClean="0">
                <a:solidFill>
                  <a:schemeClr val="tx1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0   Net1             no     br0         10.0.0.122  02:00:0a:00:00:7a</a:t>
            </a:r>
          </a:p>
          <a:p>
            <a:pPr marL="114300" indent="0">
              <a:buNone/>
            </a:pPr>
            <a:endParaRPr lang="en-US" sz="1200" dirty="0">
              <a:solidFill>
                <a:schemeClr val="tx1"/>
              </a:solidFill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Foreman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631092"/>
            <a:ext cx="1447800" cy="23719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-User </a:t>
            </a:r>
            <a:r>
              <a:rPr lang="en-US" sz="1600" dirty="0" smtClean="0">
                <a:solidFill>
                  <a:schemeClr val="tx1"/>
                </a:solidFill>
              </a:rPr>
              <a:t>requests new machine</a:t>
            </a:r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-Machine Type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-Machine function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-Deployment location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92212" y="4724400"/>
            <a:ext cx="1469425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 machine to join directory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07825" y="2873331"/>
            <a:ext cx="838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4724400"/>
            <a:ext cx="13716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 machine on directory server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4724400"/>
            <a:ext cx="1425146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 certificates on machine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1606378"/>
            <a:ext cx="1371600" cy="11368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Provision machine in VM environment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200400"/>
            <a:ext cx="1371600" cy="1066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Puppet Node classification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6" idx="3"/>
            <a:endCxn id="8" idx="1"/>
          </p:cNvCxnSpPr>
          <p:nvPr/>
        </p:nvCxnSpPr>
        <p:spPr>
          <a:xfrm>
            <a:off x="1981200" y="2817083"/>
            <a:ext cx="1926625" cy="36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1" idx="1"/>
          </p:cNvCxnSpPr>
          <p:nvPr/>
        </p:nvCxnSpPr>
        <p:spPr>
          <a:xfrm flipV="1">
            <a:off x="4746025" y="2174789"/>
            <a:ext cx="968975" cy="1003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3"/>
            <a:endCxn id="12" idx="1"/>
          </p:cNvCxnSpPr>
          <p:nvPr/>
        </p:nvCxnSpPr>
        <p:spPr>
          <a:xfrm>
            <a:off x="4746025" y="3178131"/>
            <a:ext cx="968975" cy="555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9" idx="1"/>
          </p:cNvCxnSpPr>
          <p:nvPr/>
        </p:nvCxnSpPr>
        <p:spPr>
          <a:xfrm>
            <a:off x="4746025" y="3178131"/>
            <a:ext cx="968975" cy="2117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2"/>
            <a:endCxn id="7" idx="0"/>
          </p:cNvCxnSpPr>
          <p:nvPr/>
        </p:nvCxnSpPr>
        <p:spPr>
          <a:xfrm>
            <a:off x="4326925" y="3482931"/>
            <a:ext cx="0" cy="124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2"/>
            <a:endCxn id="10" idx="0"/>
          </p:cNvCxnSpPr>
          <p:nvPr/>
        </p:nvCxnSpPr>
        <p:spPr>
          <a:xfrm flipH="1">
            <a:off x="2160373" y="3482931"/>
            <a:ext cx="2166552" cy="124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20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56595" y="1604319"/>
            <a:ext cx="940658" cy="82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Client VM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endCxn id="37" idx="3"/>
          </p:cNvCxnSpPr>
          <p:nvPr/>
        </p:nvCxnSpPr>
        <p:spPr>
          <a:xfrm flipH="1" flipV="1">
            <a:off x="4797253" y="2018271"/>
            <a:ext cx="917747" cy="1565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3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FreeIPA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31092"/>
            <a:ext cx="1447800" cy="2371982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5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-The Foreman sends system information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-Requests key to join machine to directory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2212" y="4724400"/>
            <a:ext cx="1469425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DNS create entry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7825" y="2873331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FreeIPA</a:t>
            </a:r>
            <a:r>
              <a:rPr lang="en-US" dirty="0" smtClean="0">
                <a:solidFill>
                  <a:schemeClr val="tx1"/>
                </a:solidFill>
              </a:rPr>
              <a:t>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4724400"/>
            <a:ext cx="1371600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Kerberos create trust principle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1606378"/>
            <a:ext cx="1371600" cy="11368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 create certificates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0" y="3200400"/>
            <a:ext cx="13716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LDAP create entry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>
            <a:off x="1981200" y="2817083"/>
            <a:ext cx="1926625" cy="36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11" idx="1"/>
          </p:cNvCxnSpPr>
          <p:nvPr/>
        </p:nvCxnSpPr>
        <p:spPr>
          <a:xfrm flipV="1">
            <a:off x="4746025" y="2174789"/>
            <a:ext cx="968975" cy="1003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12" idx="1"/>
          </p:cNvCxnSpPr>
          <p:nvPr/>
        </p:nvCxnSpPr>
        <p:spPr>
          <a:xfrm>
            <a:off x="4746025" y="3178131"/>
            <a:ext cx="968975" cy="555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9" idx="1"/>
          </p:cNvCxnSpPr>
          <p:nvPr/>
        </p:nvCxnSpPr>
        <p:spPr>
          <a:xfrm>
            <a:off x="4746025" y="3178131"/>
            <a:ext cx="968975" cy="2117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6" idx="0"/>
          </p:cNvCxnSpPr>
          <p:nvPr/>
        </p:nvCxnSpPr>
        <p:spPr>
          <a:xfrm>
            <a:off x="4326925" y="3482931"/>
            <a:ext cx="0" cy="124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856595" y="1604319"/>
            <a:ext cx="940658" cy="82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Client VM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11" idx="1"/>
            <a:endCxn id="32" idx="3"/>
          </p:cNvCxnSpPr>
          <p:nvPr/>
        </p:nvCxnSpPr>
        <p:spPr>
          <a:xfrm flipH="1" flipV="1">
            <a:off x="4797253" y="2018271"/>
            <a:ext cx="917747" cy="1565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447800" y="4724400"/>
            <a:ext cx="1425146" cy="1143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Create pre shared key for initial join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endCxn id="35" idx="0"/>
          </p:cNvCxnSpPr>
          <p:nvPr/>
        </p:nvCxnSpPr>
        <p:spPr>
          <a:xfrm flipH="1">
            <a:off x="2160373" y="3482931"/>
            <a:ext cx="2166552" cy="124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08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Katello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31092"/>
            <a:ext cx="1447800" cy="2371982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5"/>
              </a:gs>
              <a:gs pos="100000">
                <a:schemeClr val="accent4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-Foreman or Puppet request client subscribe to software repository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92212" y="4724400"/>
            <a:ext cx="1469425" cy="1143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Join host to repository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7825" y="2873331"/>
            <a:ext cx="838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Katello</a:t>
            </a:r>
            <a:r>
              <a:rPr lang="en-US" dirty="0" smtClean="0">
                <a:solidFill>
                  <a:schemeClr val="tx1"/>
                </a:solidFill>
              </a:rPr>
              <a:t>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1606378"/>
            <a:ext cx="1371600" cy="11368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Send packages to client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1981200" y="2817083"/>
            <a:ext cx="1926625" cy="36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10" idx="1"/>
          </p:cNvCxnSpPr>
          <p:nvPr/>
        </p:nvCxnSpPr>
        <p:spPr>
          <a:xfrm flipV="1">
            <a:off x="4746025" y="2174789"/>
            <a:ext cx="968975" cy="1003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  <a:endCxn id="6" idx="0"/>
          </p:cNvCxnSpPr>
          <p:nvPr/>
        </p:nvCxnSpPr>
        <p:spPr>
          <a:xfrm>
            <a:off x="4326925" y="3482931"/>
            <a:ext cx="0" cy="1241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56595" y="1604319"/>
            <a:ext cx="940658" cy="82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Client VM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 flipV="1">
            <a:off x="4797253" y="2018271"/>
            <a:ext cx="917747" cy="1565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6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Puppet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31092"/>
            <a:ext cx="1447800" cy="237198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  <a:gs pos="100000">
                <a:schemeClr val="accent3"/>
              </a:gs>
            </a:gsLst>
            <a:lin ang="5400000" scaled="0"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-Foreman classifies client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3907825" y="2873331"/>
            <a:ext cx="8382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Puppet Interface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4724400"/>
            <a:ext cx="1371600" cy="1143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Configures any needed monitoring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1606378"/>
            <a:ext cx="1371600" cy="113682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Applies configuration to client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3200400"/>
            <a:ext cx="13716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Configures any needed software repositories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1981200" y="2817083"/>
            <a:ext cx="1926625" cy="361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10" idx="1"/>
          </p:cNvCxnSpPr>
          <p:nvPr/>
        </p:nvCxnSpPr>
        <p:spPr>
          <a:xfrm flipV="1">
            <a:off x="4746025" y="2174789"/>
            <a:ext cx="968975" cy="1003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11" idx="1"/>
          </p:cNvCxnSpPr>
          <p:nvPr/>
        </p:nvCxnSpPr>
        <p:spPr>
          <a:xfrm>
            <a:off x="4746025" y="3178131"/>
            <a:ext cx="968975" cy="555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8" idx="1"/>
          </p:cNvCxnSpPr>
          <p:nvPr/>
        </p:nvCxnSpPr>
        <p:spPr>
          <a:xfrm>
            <a:off x="4746025" y="3178131"/>
            <a:ext cx="968975" cy="21177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856595" y="1604319"/>
            <a:ext cx="940658" cy="827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Client VM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18" idx="3"/>
          </p:cNvCxnSpPr>
          <p:nvPr/>
        </p:nvCxnSpPr>
        <p:spPr>
          <a:xfrm flipH="1" flipV="1">
            <a:off x="4797253" y="2018271"/>
            <a:ext cx="917747" cy="15651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2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Provisioning Workflow </a:t>
            </a:r>
            <a:br>
              <a:rPr lang="en-US" sz="4400" dirty="0" smtClean="0"/>
            </a:br>
            <a:r>
              <a:rPr lang="en-US" sz="4400" dirty="0" smtClean="0"/>
              <a:t>Service Interactions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46100" y="1981200"/>
            <a:ext cx="838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User requests new machine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67676" y="2971800"/>
            <a:ext cx="8382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Provisioner</a:t>
            </a:r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The Foreman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384300" y="2286000"/>
            <a:ext cx="188337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841500" y="4114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Virtualization Controller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5700" y="29718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Directory </a:t>
            </a:r>
            <a:r>
              <a:rPr lang="en-US" sz="1200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FreeIPA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65700" y="4114800"/>
            <a:ext cx="8382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System Management </a:t>
            </a:r>
            <a:r>
              <a:rPr lang="en-US" sz="900" dirty="0" smtClean="0">
                <a:solidFill>
                  <a:schemeClr val="tx1"/>
                </a:solidFill>
              </a:rPr>
              <a:t>software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Puppet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67676" y="1981200"/>
            <a:ext cx="83820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CMDB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6" idx="0"/>
            <a:endCxn id="38" idx="2"/>
          </p:cNvCxnSpPr>
          <p:nvPr/>
        </p:nvCxnSpPr>
        <p:spPr>
          <a:xfrm flipV="1">
            <a:off x="3686776" y="2590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2260600" y="3581400"/>
            <a:ext cx="1426176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3"/>
            <a:endCxn id="14" idx="1"/>
          </p:cNvCxnSpPr>
          <p:nvPr/>
        </p:nvCxnSpPr>
        <p:spPr>
          <a:xfrm>
            <a:off x="4105876" y="3276600"/>
            <a:ext cx="8598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3"/>
            <a:endCxn id="25" idx="1"/>
          </p:cNvCxnSpPr>
          <p:nvPr/>
        </p:nvCxnSpPr>
        <p:spPr>
          <a:xfrm>
            <a:off x="4105876" y="3276600"/>
            <a:ext cx="859824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267676" y="4114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Client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6" idx="2"/>
            <a:endCxn id="50" idx="0"/>
          </p:cNvCxnSpPr>
          <p:nvPr/>
        </p:nvCxnSpPr>
        <p:spPr>
          <a:xfrm>
            <a:off x="3686776" y="3581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3"/>
            <a:endCxn id="25" idx="1"/>
          </p:cNvCxnSpPr>
          <p:nvPr/>
        </p:nvCxnSpPr>
        <p:spPr>
          <a:xfrm>
            <a:off x="4105876" y="4419600"/>
            <a:ext cx="85982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0" idx="3"/>
            <a:endCxn id="14" idx="1"/>
          </p:cNvCxnSpPr>
          <p:nvPr/>
        </p:nvCxnSpPr>
        <p:spPr>
          <a:xfrm flipV="1">
            <a:off x="4105876" y="3276600"/>
            <a:ext cx="859824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384668" y="19812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DNS </a:t>
            </a:r>
            <a:r>
              <a:rPr lang="en-US" dirty="0" smtClean="0">
                <a:solidFill>
                  <a:schemeClr val="tx1"/>
                </a:solidFill>
              </a:rPr>
              <a:t>Server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FreeIPA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384668" y="2971800"/>
            <a:ext cx="838200" cy="609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FreeIPA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14" idx="3"/>
            <a:endCxn id="60" idx="1"/>
          </p:cNvCxnSpPr>
          <p:nvPr/>
        </p:nvCxnSpPr>
        <p:spPr>
          <a:xfrm flipV="1">
            <a:off x="5803900" y="2286000"/>
            <a:ext cx="580768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4" idx="3"/>
            <a:endCxn id="61" idx="1"/>
          </p:cNvCxnSpPr>
          <p:nvPr/>
        </p:nvCxnSpPr>
        <p:spPr>
          <a:xfrm>
            <a:off x="5803900" y="3276600"/>
            <a:ext cx="58076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50" idx="1"/>
            <a:endCxn id="38" idx="1"/>
          </p:cNvCxnSpPr>
          <p:nvPr/>
        </p:nvCxnSpPr>
        <p:spPr>
          <a:xfrm rot="10800000">
            <a:off x="3267676" y="2286000"/>
            <a:ext cx="12700" cy="2133600"/>
          </a:xfrm>
          <a:prstGeom prst="bentConnector3">
            <a:avLst>
              <a:gd name="adj1" fmla="val 180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1" idx="3"/>
          </p:cNvCxnSpPr>
          <p:nvPr/>
        </p:nvCxnSpPr>
        <p:spPr>
          <a:xfrm>
            <a:off x="2679700" y="4419600"/>
            <a:ext cx="58797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267676" y="5257800"/>
            <a:ext cx="838200" cy="609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Software </a:t>
            </a:r>
            <a:r>
              <a:rPr lang="en-US" sz="1100" dirty="0" smtClean="0">
                <a:solidFill>
                  <a:schemeClr val="tx1"/>
                </a:solidFill>
              </a:rPr>
              <a:t>Repository</a:t>
            </a:r>
          </a:p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Katello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>
            <a:stCxn id="50" idx="2"/>
            <a:endCxn id="76" idx="0"/>
          </p:cNvCxnSpPr>
          <p:nvPr/>
        </p:nvCxnSpPr>
        <p:spPr>
          <a:xfrm>
            <a:off x="3686776" y="4724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5" idx="2"/>
            <a:endCxn id="76" idx="3"/>
          </p:cNvCxnSpPr>
          <p:nvPr/>
        </p:nvCxnSpPr>
        <p:spPr>
          <a:xfrm flipH="1">
            <a:off x="4105876" y="4724400"/>
            <a:ext cx="1278924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for free </a:t>
            </a:r>
          </a:p>
          <a:p>
            <a:r>
              <a:rPr lang="en-US" dirty="0" smtClean="0"/>
              <a:t>Known baseline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&amp; test environments </a:t>
            </a:r>
          </a:p>
          <a:p>
            <a:r>
              <a:rPr lang="en-US" dirty="0" smtClean="0"/>
              <a:t>Disaster recovery</a:t>
            </a:r>
          </a:p>
          <a:p>
            <a:r>
              <a:rPr lang="en-US" dirty="0" smtClean="0"/>
              <a:t>Audit tracking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Rapid updating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Scott Jaffa</a:t>
            </a:r>
          </a:p>
          <a:p>
            <a:r>
              <a:rPr lang="en-US" dirty="0" smtClean="0"/>
              <a:t>scott@jaffafamily.org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NIST Cloud Computing definition http</a:t>
            </a:r>
            <a:r>
              <a:rPr lang="en-US" dirty="0"/>
              <a:t>://csrc.nist.gov/publications/nistpubs/800-145/SP800-145.pdf</a:t>
            </a:r>
          </a:p>
          <a:p>
            <a:r>
              <a:rPr lang="en-US" dirty="0" smtClean="0"/>
              <a:t>Foreman Architecture Diagram </a:t>
            </a:r>
            <a:r>
              <a:rPr lang="en-US" sz="2400" dirty="0" smtClean="0"/>
              <a:t>http</a:t>
            </a:r>
            <a:r>
              <a:rPr lang="en-US" sz="2400" dirty="0"/>
              <a:t>://theforeman.org/manuals/1.1/index.html#ForemanArchitecture</a:t>
            </a:r>
          </a:p>
          <a:p>
            <a:r>
              <a:rPr lang="en-US" dirty="0" err="1" smtClean="0"/>
              <a:t>FreeIPA</a:t>
            </a:r>
            <a:r>
              <a:rPr lang="en-US" dirty="0" smtClean="0"/>
              <a:t> Architecture Diagram </a:t>
            </a:r>
            <a:r>
              <a:rPr lang="en-US" sz="2400" dirty="0"/>
              <a:t>http://www.freeipa.org/page/IPAv3_Architecture</a:t>
            </a:r>
          </a:p>
          <a:p>
            <a:r>
              <a:rPr lang="en-US" dirty="0" err="1" smtClean="0"/>
              <a:t>Katello</a:t>
            </a:r>
            <a:r>
              <a:rPr lang="en-US" dirty="0" smtClean="0"/>
              <a:t> Architecture Diagram </a:t>
            </a:r>
            <a:r>
              <a:rPr lang="en-US" sz="2400" dirty="0"/>
              <a:t>http://</a:t>
            </a:r>
            <a:r>
              <a:rPr lang="en-US" sz="2400" dirty="0" smtClean="0"/>
              <a:t>www.redhat.com/summit/2011/presentations/summit/whats_next/thursday/summit-2011.warner_sanders_t_1400_future_of_satellite-v7.pdf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</a:t>
            </a:r>
            <a:r>
              <a:rPr lang="en-US" dirty="0" smtClean="0"/>
              <a:t>Technologies</a:t>
            </a:r>
            <a:br>
              <a:rPr lang="en-US" dirty="0" smtClean="0"/>
            </a:br>
            <a:r>
              <a:rPr lang="en-US" sz="2800" dirty="0" smtClean="0"/>
              <a:t>Related to Assumptions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– Basic hardware</a:t>
            </a:r>
          </a:p>
          <a:p>
            <a:r>
              <a:rPr lang="en-US" dirty="0" smtClean="0"/>
              <a:t>Storage – </a:t>
            </a:r>
            <a:r>
              <a:rPr lang="en-US" dirty="0" err="1" smtClean="0"/>
              <a:t>GlusterFS</a:t>
            </a:r>
            <a:endParaRPr lang="en-US" dirty="0" smtClean="0"/>
          </a:p>
          <a:p>
            <a:r>
              <a:rPr lang="en-US" dirty="0" smtClean="0"/>
              <a:t>Network – VLANs</a:t>
            </a:r>
          </a:p>
          <a:p>
            <a:r>
              <a:rPr lang="en-US" dirty="0" smtClean="0"/>
              <a:t>Hypervisor </a:t>
            </a:r>
            <a:r>
              <a:rPr lang="en-US" dirty="0"/>
              <a:t>– KVM</a:t>
            </a:r>
          </a:p>
          <a:p>
            <a:r>
              <a:rPr lang="en-US" dirty="0" smtClean="0"/>
              <a:t>Controller </a:t>
            </a:r>
            <a:r>
              <a:rPr lang="en-US" dirty="0" smtClean="0"/>
              <a:t>– </a:t>
            </a:r>
            <a:r>
              <a:rPr lang="en-US" dirty="0" err="1" smtClean="0"/>
              <a:t>OpenNebula</a:t>
            </a:r>
            <a:endParaRPr lang="en-US" dirty="0" smtClean="0"/>
          </a:p>
          <a:p>
            <a:r>
              <a:rPr lang="en-US" dirty="0"/>
              <a:t>High Availability – </a:t>
            </a:r>
            <a:r>
              <a:rPr lang="en-US" dirty="0" err="1"/>
              <a:t>Gluster</a:t>
            </a:r>
            <a:r>
              <a:rPr lang="en-US" dirty="0"/>
              <a:t> Replication and </a:t>
            </a:r>
            <a:r>
              <a:rPr lang="en-US" dirty="0" err="1"/>
              <a:t>OpenNebula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background</a:t>
            </a:r>
          </a:p>
          <a:p>
            <a:r>
              <a:rPr lang="en-US" dirty="0" smtClean="0"/>
              <a:t>Definitions</a:t>
            </a:r>
            <a:endParaRPr lang="en-US" dirty="0" smtClean="0"/>
          </a:p>
          <a:p>
            <a:r>
              <a:rPr lang="en-US" dirty="0" smtClean="0"/>
              <a:t>Cloud architecture</a:t>
            </a:r>
          </a:p>
          <a:p>
            <a:r>
              <a:rPr lang="en-US" dirty="0" smtClean="0"/>
              <a:t>Machine Lifecycle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Provisioning workflow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Specifics – IPA PKI + Puppet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551837"/>
            <a:ext cx="7315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IPA Server:</a:t>
            </a:r>
          </a:p>
          <a:p>
            <a:r>
              <a:rPr lang="en-US" dirty="0" smtClean="0"/>
              <a:t># enrolling the puppet master service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ipa</a:t>
            </a:r>
            <a:r>
              <a:rPr lang="en-US" dirty="0" smtClean="0"/>
              <a:t> service-add puppetmaster/puppetmaster.example.com</a:t>
            </a:r>
          </a:p>
          <a:p>
            <a:r>
              <a:rPr lang="en-US" dirty="0" smtClean="0"/>
              <a:t># enrolling the puppet agent service</a:t>
            </a:r>
          </a:p>
          <a:p>
            <a:r>
              <a:rPr lang="en-US" dirty="0" smtClean="0"/>
              <a:t>$ </a:t>
            </a:r>
            <a:r>
              <a:rPr lang="en-US" dirty="0" err="1" smtClean="0"/>
              <a:t>ipa</a:t>
            </a:r>
            <a:r>
              <a:rPr lang="en-US" dirty="0" smtClean="0"/>
              <a:t> service-add puppet/puppet.example.com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0574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 install latest puppet-server</a:t>
            </a:r>
          </a:p>
          <a:p>
            <a:r>
              <a:rPr lang="en-US" dirty="0" smtClean="0"/>
              <a:t># (yum install puppet-server is a couple minor versions behind)</a:t>
            </a:r>
          </a:p>
          <a:p>
            <a:r>
              <a:rPr lang="en-US" dirty="0" smtClean="0"/>
              <a:t># version 3.2 fixes a CA bug that isn't in the yum repo</a:t>
            </a:r>
          </a:p>
          <a:p>
            <a:r>
              <a:rPr lang="en-US" dirty="0" smtClean="0"/>
              <a:t>$ rpm -</a:t>
            </a:r>
            <a:r>
              <a:rPr lang="en-US" dirty="0" err="1" smtClean="0"/>
              <a:t>ivh</a:t>
            </a:r>
            <a:r>
              <a:rPr lang="en-US" dirty="0" smtClean="0"/>
              <a:t> http://yum.puppetlabs.com/fedora/f19/products/i386/puppetlabs-release-19-2.noarch.rpm</a:t>
            </a:r>
          </a:p>
          <a:p>
            <a:r>
              <a:rPr lang="en-US" dirty="0" smtClean="0"/>
              <a:t>$ yum install -y http://yum.puppetlabs.com/fedora/f19/products/x86_64/puppet-server-3.2.4-1.fc19.noarch.rpm</a:t>
            </a:r>
          </a:p>
          <a:p>
            <a:r>
              <a:rPr lang="en-US" dirty="0" smtClean="0"/>
              <a:t># stop the </a:t>
            </a:r>
            <a:r>
              <a:rPr lang="en-US" dirty="0" err="1" smtClean="0"/>
              <a:t>puppetmaster</a:t>
            </a:r>
            <a:r>
              <a:rPr lang="en-US" dirty="0" smtClean="0"/>
              <a:t> service since we'll be using apache</a:t>
            </a:r>
          </a:p>
          <a:p>
            <a:r>
              <a:rPr lang="en-US" dirty="0" smtClean="0"/>
              <a:t>$ service </a:t>
            </a:r>
            <a:r>
              <a:rPr lang="en-US" dirty="0" err="1" smtClean="0"/>
              <a:t>puppetmaster</a:t>
            </a:r>
            <a:r>
              <a:rPr lang="en-US" dirty="0" smtClean="0"/>
              <a:t> stop</a:t>
            </a:r>
          </a:p>
          <a:p>
            <a:r>
              <a:rPr lang="en-US" dirty="0" smtClean="0"/>
              <a:t># install additional requirements</a:t>
            </a:r>
          </a:p>
          <a:p>
            <a:r>
              <a:rPr lang="en-US" dirty="0" smtClean="0"/>
              <a:t>$ yum install -y </a:t>
            </a:r>
            <a:r>
              <a:rPr lang="en-US" dirty="0" err="1" smtClean="0"/>
              <a:t>mod_nss</a:t>
            </a:r>
            <a:r>
              <a:rPr lang="en-US" dirty="0" smtClean="0"/>
              <a:t> </a:t>
            </a:r>
            <a:r>
              <a:rPr lang="en-US" dirty="0" err="1" smtClean="0"/>
              <a:t>mod_passenger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rm</a:t>
            </a:r>
            <a:r>
              <a:rPr lang="en-US" sz="1400" dirty="0" smtClean="0"/>
              <a:t>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httpd</a:t>
            </a:r>
            <a:r>
              <a:rPr lang="en-US" sz="1400" dirty="0" smtClean="0"/>
              <a:t>/alias/*.</a:t>
            </a:r>
            <a:r>
              <a:rPr lang="en-US" sz="1400" dirty="0" err="1" smtClean="0"/>
              <a:t>db</a:t>
            </a:r>
            <a:endParaRPr lang="en-US" sz="1400" dirty="0" smtClean="0"/>
          </a:p>
          <a:p>
            <a:r>
              <a:rPr lang="en-US" sz="1400" dirty="0" err="1" smtClean="0"/>
              <a:t>certutil</a:t>
            </a:r>
            <a:r>
              <a:rPr lang="en-US" sz="1400" dirty="0" smtClean="0"/>
              <a:t> -d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httpd</a:t>
            </a:r>
            <a:r>
              <a:rPr lang="en-US" sz="1400" dirty="0" smtClean="0"/>
              <a:t>/alias/ -N</a:t>
            </a:r>
          </a:p>
          <a:p>
            <a:r>
              <a:rPr lang="en-US" sz="1400" dirty="0" err="1" smtClean="0"/>
              <a:t>chmod</a:t>
            </a:r>
            <a:r>
              <a:rPr lang="en-US" sz="1400" dirty="0" smtClean="0"/>
              <a:t> 644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httpd</a:t>
            </a:r>
            <a:r>
              <a:rPr lang="en-US" sz="1400" dirty="0" smtClean="0"/>
              <a:t>/alias/*.</a:t>
            </a:r>
            <a:r>
              <a:rPr lang="en-US" sz="1400" dirty="0" err="1" smtClean="0"/>
              <a:t>db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ipa-getcert</a:t>
            </a:r>
            <a:r>
              <a:rPr lang="en-US" sz="1400" dirty="0" smtClean="0"/>
              <a:t> request -r -K puppetmaster/puppet.lab.the-depths-of-hell.com -d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httpd</a:t>
            </a:r>
            <a:r>
              <a:rPr lang="en-US" sz="1400" dirty="0" smtClean="0"/>
              <a:t>/alias -n puppetmaster/puppet.lab.the-depths-of-hell.com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ipa-getcert</a:t>
            </a:r>
            <a:r>
              <a:rPr lang="en-US" sz="1400" dirty="0" smtClean="0"/>
              <a:t> request -K puppet/puppet.lab.the-depths-of-hell.com -D puppet.lab.the-depths-of-hell.com -k /</a:t>
            </a:r>
            <a:r>
              <a:rPr lang="en-US" sz="1400" dirty="0" err="1" smtClean="0"/>
              <a:t>var</a:t>
            </a:r>
            <a:r>
              <a:rPr lang="en-US" sz="1400" dirty="0" smtClean="0"/>
              <a:t>/lib/puppet/</a:t>
            </a:r>
            <a:r>
              <a:rPr lang="en-US" sz="1400" dirty="0" err="1" smtClean="0"/>
              <a:t>ssl</a:t>
            </a:r>
            <a:r>
              <a:rPr lang="en-US" sz="1400" dirty="0" smtClean="0"/>
              <a:t>/</a:t>
            </a:r>
            <a:r>
              <a:rPr lang="en-US" sz="1400" dirty="0" err="1" smtClean="0"/>
              <a:t>private_keys</a:t>
            </a:r>
            <a:r>
              <a:rPr lang="en-US" sz="1400" dirty="0" smtClean="0"/>
              <a:t>/</a:t>
            </a:r>
            <a:r>
              <a:rPr lang="en-US" sz="1400" dirty="0" err="1" smtClean="0"/>
              <a:t>puppet.lab.the</a:t>
            </a:r>
            <a:r>
              <a:rPr lang="en-US" sz="1400" dirty="0" smtClean="0"/>
              <a:t>-depths-of-</a:t>
            </a:r>
            <a:r>
              <a:rPr lang="en-US" sz="1400" dirty="0" err="1" smtClean="0"/>
              <a:t>hell.com.pem</a:t>
            </a:r>
            <a:r>
              <a:rPr lang="en-US" sz="1400" dirty="0" smtClean="0"/>
              <a:t> -f /</a:t>
            </a:r>
            <a:r>
              <a:rPr lang="en-US" sz="1400" dirty="0" err="1" smtClean="0"/>
              <a:t>var</a:t>
            </a:r>
            <a:r>
              <a:rPr lang="en-US" sz="1400" dirty="0" smtClean="0"/>
              <a:t>/lib/puppet/</a:t>
            </a:r>
            <a:r>
              <a:rPr lang="en-US" sz="1400" dirty="0" err="1" smtClean="0"/>
              <a:t>ssl</a:t>
            </a:r>
            <a:r>
              <a:rPr lang="en-US" sz="1400" dirty="0" smtClean="0"/>
              <a:t>/certs/</a:t>
            </a:r>
            <a:r>
              <a:rPr lang="en-US" sz="1400" dirty="0" err="1" smtClean="0"/>
              <a:t>puppet.lab.the</a:t>
            </a:r>
            <a:r>
              <a:rPr lang="en-US" sz="1400" dirty="0" smtClean="0"/>
              <a:t>-depths-of-</a:t>
            </a:r>
            <a:r>
              <a:rPr lang="en-US" sz="1400" dirty="0" err="1" smtClean="0"/>
              <a:t>hell.com.pem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err="1" smtClean="0"/>
              <a:t>certutil</a:t>
            </a:r>
            <a:r>
              <a:rPr lang="en-US" sz="1400" dirty="0" smtClean="0"/>
              <a:t> -K -d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pki</a:t>
            </a:r>
            <a:r>
              <a:rPr lang="en-US" sz="1400" dirty="0" smtClean="0"/>
              <a:t>/</a:t>
            </a:r>
            <a:r>
              <a:rPr lang="en-US" sz="1400" dirty="0" err="1" smtClean="0"/>
              <a:t>nssdb</a:t>
            </a:r>
            <a:r>
              <a:rPr lang="en-US" sz="1400" dirty="0" smtClean="0"/>
              <a:t> -a</a:t>
            </a:r>
          </a:p>
          <a:p>
            <a:r>
              <a:rPr lang="en-US" sz="1400" dirty="0" smtClean="0"/>
              <a:t>pk12util -o keys.p12 -n "IPA Machine Certificate - puppet.lab.the-depths-of-hell.com" -d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pki</a:t>
            </a:r>
            <a:r>
              <a:rPr lang="en-US" sz="1400" dirty="0" smtClean="0"/>
              <a:t>/</a:t>
            </a:r>
            <a:r>
              <a:rPr lang="en-US" sz="1400" dirty="0" err="1" smtClean="0"/>
              <a:t>nssdb</a:t>
            </a:r>
            <a:endParaRPr lang="en-US" sz="1400" dirty="0" smtClean="0"/>
          </a:p>
          <a:p>
            <a:r>
              <a:rPr lang="en-US" sz="1400" dirty="0" err="1" smtClean="0"/>
              <a:t>openssl</a:t>
            </a:r>
            <a:r>
              <a:rPr lang="en-US" sz="1400" dirty="0" smtClean="0"/>
              <a:t> pkcs12 -in keys.p12 -out /</a:t>
            </a:r>
            <a:r>
              <a:rPr lang="en-US" sz="1400" dirty="0" err="1" smtClean="0"/>
              <a:t>var</a:t>
            </a:r>
            <a:r>
              <a:rPr lang="en-US" sz="1400" dirty="0" smtClean="0"/>
              <a:t>/lib/puppet/</a:t>
            </a:r>
            <a:r>
              <a:rPr lang="en-US" sz="1400" dirty="0" err="1" smtClean="0"/>
              <a:t>ssl</a:t>
            </a:r>
            <a:r>
              <a:rPr lang="en-US" sz="1400" dirty="0" smtClean="0"/>
              <a:t>/</a:t>
            </a:r>
            <a:r>
              <a:rPr lang="en-US" sz="1400" dirty="0" err="1" smtClean="0"/>
              <a:t>private_keys</a:t>
            </a:r>
            <a:r>
              <a:rPr lang="en-US" sz="1400" dirty="0" smtClean="0"/>
              <a:t>/</a:t>
            </a:r>
            <a:r>
              <a:rPr lang="en-US" sz="1400" dirty="0" err="1" smtClean="0"/>
              <a:t>puppet.lab.the</a:t>
            </a:r>
            <a:r>
              <a:rPr lang="en-US" sz="1400" dirty="0" smtClean="0"/>
              <a:t>-depths-of-</a:t>
            </a:r>
            <a:r>
              <a:rPr lang="en-US" sz="1400" dirty="0" err="1" smtClean="0"/>
              <a:t>hell.com.pem</a:t>
            </a:r>
            <a:r>
              <a:rPr lang="en-US" sz="1400" dirty="0" smtClean="0"/>
              <a:t> -nodes</a:t>
            </a:r>
          </a:p>
          <a:p>
            <a:endParaRPr lang="en-US" sz="1400" dirty="0" smtClean="0"/>
          </a:p>
          <a:p>
            <a:r>
              <a:rPr lang="en-US" sz="1400" dirty="0" err="1" smtClean="0"/>
              <a:t>certutil</a:t>
            </a:r>
            <a:r>
              <a:rPr lang="en-US" sz="1400" dirty="0" smtClean="0"/>
              <a:t> -L -d /</a:t>
            </a:r>
            <a:r>
              <a:rPr lang="en-US" sz="1400" dirty="0" err="1" smtClean="0"/>
              <a:t>etc</a:t>
            </a:r>
            <a:r>
              <a:rPr lang="en-US" sz="1400" dirty="0" smtClean="0"/>
              <a:t>/</a:t>
            </a:r>
            <a:r>
              <a:rPr lang="en-US" sz="1400" dirty="0" err="1" smtClean="0"/>
              <a:t>pki</a:t>
            </a:r>
            <a:r>
              <a:rPr lang="en-US" sz="1400" dirty="0" smtClean="0"/>
              <a:t>/</a:t>
            </a:r>
            <a:r>
              <a:rPr lang="en-US" sz="1400" dirty="0" err="1" smtClean="0"/>
              <a:t>nssdb</a:t>
            </a:r>
            <a:r>
              <a:rPr lang="en-US" sz="1400" dirty="0" smtClean="0"/>
              <a:t> -a -n "IPA CA" &gt; /</a:t>
            </a:r>
            <a:r>
              <a:rPr lang="en-US" sz="1400" dirty="0" err="1" smtClean="0"/>
              <a:t>var</a:t>
            </a:r>
            <a:r>
              <a:rPr lang="en-US" sz="1400" dirty="0" smtClean="0"/>
              <a:t>/lib/puppet/</a:t>
            </a:r>
            <a:r>
              <a:rPr lang="en-US" sz="1400" dirty="0" err="1" smtClean="0"/>
              <a:t>ssl</a:t>
            </a:r>
            <a:r>
              <a:rPr lang="en-US" sz="1400" dirty="0" smtClean="0"/>
              <a:t>/certs/</a:t>
            </a:r>
            <a:r>
              <a:rPr lang="en-US" sz="1400" dirty="0" err="1" smtClean="0"/>
              <a:t>ca.pem</a:t>
            </a:r>
            <a:endParaRPr lang="en-US" sz="1400" dirty="0" smtClean="0"/>
          </a:p>
          <a:p>
            <a:r>
              <a:rPr lang="en-US" sz="1400" dirty="0" err="1" smtClean="0"/>
              <a:t>certutil</a:t>
            </a:r>
            <a:r>
              <a:rPr lang="en-US" sz="1400" dirty="0" smtClean="0"/>
              <a:t> -d /alias -A -n "IPA CA" -t "CT,," -a -</a:t>
            </a:r>
            <a:r>
              <a:rPr lang="en-US" sz="1400" dirty="0" err="1" smtClean="0"/>
              <a:t>i</a:t>
            </a:r>
            <a:r>
              <a:rPr lang="en-US" sz="1400" dirty="0" smtClean="0"/>
              <a:t> /</a:t>
            </a:r>
            <a:r>
              <a:rPr lang="en-US" sz="1400" dirty="0" err="1" smtClean="0"/>
              <a:t>var</a:t>
            </a:r>
            <a:r>
              <a:rPr lang="en-US" sz="1400" dirty="0" smtClean="0"/>
              <a:t>/lib/puppet/</a:t>
            </a:r>
            <a:r>
              <a:rPr lang="en-US" sz="1400" dirty="0" err="1" smtClean="0"/>
              <a:t>ssl</a:t>
            </a:r>
            <a:r>
              <a:rPr lang="en-US" sz="1400" dirty="0" smtClean="0"/>
              <a:t>/certs/</a:t>
            </a:r>
            <a:r>
              <a:rPr lang="en-US" sz="1400" dirty="0" err="1" smtClean="0"/>
              <a:t>ca.pem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1" y="1524000"/>
            <a:ext cx="76200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Puppet Agent setup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 the Puppet Agent: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Installation: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# install latest puppet (agent) # (yum install puppet-server is a couple minor versions behind) # version 3.2 fixes a CA bug that isn't in the yum repo $ rpm -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ivh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http://yum.puppetlabs.com/fedora/f19/products/i386/puppetlabs-release-19-2.noarch.rpm $ yum install -y http://yum.puppetlabs.com/fedora/f19/products/x86_64/puppet-3.2.4-1.fc19.noarch.rpm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Setup certificates for the agent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$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ipa-getcert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request -K puppet/puppet.example.com -D puppet.example.com -k 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var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/lib/puppet/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ssl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private_keys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puppet.example.com.pem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-f 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var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/lib/puppet/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ssl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/certs/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puppet.example.com.pem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Setup the agent configuration in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etc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/puppet/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puppet.conf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by editing/adding the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[agent]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&amp;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[main]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block: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[main] # &lt;--snip--&gt; server = 'puppetmaster.example.com'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certname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 'puppetmaster.example.com' # &lt;--snip--&gt; [agent] # &lt;--snip--&gt;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certificate_revocation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 false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certname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= 'puppet.example.com' # &lt;--snip--&gt;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Test the entire setup in puppet agent: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# open up port for Puppet $ firewall-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cmd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--add-port=8140/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tcp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# test to see if the setup works $ puppet agent --test # you'll probably get a catalog error if you have no catalogs # setup with your puppet master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4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Scott Jaffa</a:t>
            </a:r>
          </a:p>
          <a:p>
            <a:r>
              <a:rPr lang="en-US" dirty="0" smtClean="0"/>
              <a:t>Linux System Engineer</a:t>
            </a:r>
          </a:p>
          <a:p>
            <a:r>
              <a:rPr lang="en-US" dirty="0" smtClean="0"/>
              <a:t>scott@jaffafamily.org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Lab Project</a:t>
            </a:r>
          </a:p>
          <a:p>
            <a:r>
              <a:rPr lang="en-US" dirty="0" smtClean="0"/>
              <a:t>Problem – how do I provision machines such that they are efficiently managed?</a:t>
            </a:r>
          </a:p>
          <a:p>
            <a:r>
              <a:rPr lang="en-US" dirty="0" smtClean="0"/>
              <a:t>Objective – Create an environment where 100 potentially unique, fully </a:t>
            </a:r>
            <a:r>
              <a:rPr lang="en-US" dirty="0" smtClean="0"/>
              <a:t>configured, </a:t>
            </a:r>
            <a:r>
              <a:rPr lang="en-US" dirty="0" smtClean="0"/>
              <a:t>and operational machines can be launched within 15 minutes</a:t>
            </a:r>
          </a:p>
          <a:p>
            <a:r>
              <a:rPr lang="en-US" dirty="0" smtClean="0"/>
              <a:t>Be able to scale to many thousands of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Assumes a functioning environment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– On-deman</a:t>
            </a:r>
            <a:r>
              <a:rPr lang="en-US" dirty="0" smtClean="0"/>
              <a:t>d self-service, broad network access, resource pooling, rapid elasticity, measured service - NIST</a:t>
            </a:r>
            <a:endParaRPr lang="en-US" dirty="0" smtClean="0"/>
          </a:p>
          <a:p>
            <a:r>
              <a:rPr lang="en-US" dirty="0" smtClean="0"/>
              <a:t>Cloud Scale – Infrastructure too large to individually manage machines</a:t>
            </a:r>
            <a:endParaRPr lang="en-US" dirty="0" smtClean="0"/>
          </a:p>
          <a:p>
            <a:r>
              <a:rPr lang="en-US" dirty="0" smtClean="0"/>
              <a:t>Virtualization – Virtualization is a platform which abstracts out the hardware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58674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http://csrc.nist.gov/publications/nistpubs/800-145/SP800-145.pdf</a:t>
            </a:r>
          </a:p>
        </p:txBody>
      </p:sp>
    </p:spTree>
    <p:extLst>
      <p:ext uri="{BB962C8B-B14F-4D97-AF65-F5344CB8AC3E}">
        <p14:creationId xmlns:p14="http://schemas.microsoft.com/office/powerpoint/2010/main" val="302024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295400"/>
            <a:ext cx="4303468" cy="5321066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Lifecycle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57817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requested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157817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Provisioning tool deploys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2004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Needed software installed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8567" y="157817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directory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8567" y="3221135"/>
            <a:ext cx="1295400" cy="949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Configuration Manager </a:t>
            </a:r>
            <a:r>
              <a:rPr lang="en-US" dirty="0" smtClean="0">
                <a:solidFill>
                  <a:schemeClr val="tx1"/>
                </a:solidFill>
              </a:rPr>
              <a:t>defined </a:t>
            </a:r>
            <a:r>
              <a:rPr lang="en-US" dirty="0" smtClean="0">
                <a:solidFill>
                  <a:schemeClr val="tx1"/>
                </a:solidFill>
              </a:rPr>
              <a:t>machine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32004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management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50292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monitoring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00400" y="50292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88567" y="50292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Machine is decommissioned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828800" y="1831154"/>
            <a:ext cx="1371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495800" y="1831154"/>
            <a:ext cx="13927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248400" y="2568770"/>
            <a:ext cx="484632" cy="6523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938784" y="4187198"/>
            <a:ext cx="484632" cy="8420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4495800" y="3453384"/>
            <a:ext cx="139276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>
            <a:off x="1828800" y="3449151"/>
            <a:ext cx="1371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1828800" y="5282184"/>
            <a:ext cx="1371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4495800" y="5282184"/>
            <a:ext cx="1371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Foreman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Provisioning tool</a:t>
            </a:r>
          </a:p>
          <a:p>
            <a:r>
              <a:rPr lang="en-US" dirty="0" smtClean="0"/>
              <a:t>Provides front end CLI and GUI interface for user interaction</a:t>
            </a:r>
          </a:p>
          <a:p>
            <a:r>
              <a:rPr lang="en-US" dirty="0" smtClean="0"/>
              <a:t>Connects to the various management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BF86-1873-4C4B-A6CE-ABF521F61751}" type="slidenum">
              <a:rPr lang="en-US" smtClean="0"/>
              <a:t>9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3401" y="3962400"/>
            <a:ext cx="1219199" cy="7423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requested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061281" y="3962400"/>
            <a:ext cx="1215319" cy="7423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deploys image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1" y="4945414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Needed software </a:t>
            </a:r>
            <a:r>
              <a:rPr lang="en-US" dirty="0" smtClean="0">
                <a:solidFill>
                  <a:schemeClr val="tx1"/>
                </a:solidFill>
              </a:rPr>
              <a:t>installed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01288" y="3962400"/>
            <a:ext cx="1199312" cy="74231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Foreman registered with directory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601288" y="4953315"/>
            <a:ext cx="742113" cy="36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Configured manager defined </a:t>
            </a:r>
            <a:r>
              <a:rPr lang="en-US" dirty="0" smtClean="0">
                <a:solidFill>
                  <a:schemeClr val="tx1"/>
                </a:solidFill>
              </a:rPr>
              <a:t>machine state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61281" y="4945414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management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340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registered with </a:t>
            </a:r>
            <a:r>
              <a:rPr lang="en-US" dirty="0" smtClean="0">
                <a:solidFill>
                  <a:schemeClr val="tx1"/>
                </a:solidFill>
              </a:rPr>
              <a:t>monitoring 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61281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Machine runs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01288" y="5642313"/>
            <a:ext cx="742113" cy="377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55000" lnSpcReduction="20000"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Machine is decommissioned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1752600" y="4423636"/>
            <a:ext cx="308681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3276600" y="4425276"/>
            <a:ext cx="312562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Down Arrow 51"/>
          <p:cNvSpPr/>
          <p:nvPr/>
        </p:nvSpPr>
        <p:spPr>
          <a:xfrm>
            <a:off x="3807430" y="4704719"/>
            <a:ext cx="277638" cy="2485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Down Arrow 52"/>
          <p:cNvSpPr/>
          <p:nvPr/>
        </p:nvSpPr>
        <p:spPr>
          <a:xfrm>
            <a:off x="765639" y="5321452"/>
            <a:ext cx="277638" cy="320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Left Arrow 53"/>
          <p:cNvSpPr/>
          <p:nvPr/>
        </p:nvSpPr>
        <p:spPr>
          <a:xfrm>
            <a:off x="2803395" y="5041818"/>
            <a:ext cx="797893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Left Arrow 54"/>
          <p:cNvSpPr/>
          <p:nvPr/>
        </p:nvSpPr>
        <p:spPr>
          <a:xfrm>
            <a:off x="1275514" y="5040205"/>
            <a:ext cx="785767" cy="1846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1275514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2803395" y="5738717"/>
            <a:ext cx="785767" cy="18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8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12318</TotalTime>
  <Words>1384</Words>
  <Application>Microsoft Office PowerPoint</Application>
  <PresentationFormat>On-screen Show (4:3)</PresentationFormat>
  <Paragraphs>352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Adjacency</vt:lpstr>
      <vt:lpstr>System Provisioning in a Cloud Scale Environment</vt:lpstr>
      <vt:lpstr>Launch machine</vt:lpstr>
      <vt:lpstr>Agenda</vt:lpstr>
      <vt:lpstr>About Me</vt:lpstr>
      <vt:lpstr>About This Presentation</vt:lpstr>
      <vt:lpstr>Definitions</vt:lpstr>
      <vt:lpstr>Cloud</vt:lpstr>
      <vt:lpstr>Machine Lifecycle</vt:lpstr>
      <vt:lpstr>The Foreman</vt:lpstr>
      <vt:lpstr>The Foreman</vt:lpstr>
      <vt:lpstr>FreeIPA</vt:lpstr>
      <vt:lpstr>FreeIPA</vt:lpstr>
      <vt:lpstr>Puppet</vt:lpstr>
      <vt:lpstr>Puppet</vt:lpstr>
      <vt:lpstr>Katello</vt:lpstr>
      <vt:lpstr>Katello</vt:lpstr>
      <vt:lpstr>Machine Lifecycle</vt:lpstr>
      <vt:lpstr>Provisioning Workflow  Non Technical</vt:lpstr>
      <vt:lpstr>Provisioning Workflow  Service Interactions</vt:lpstr>
      <vt:lpstr>The Foreman</vt:lpstr>
      <vt:lpstr>FreeIPA</vt:lpstr>
      <vt:lpstr>Katello</vt:lpstr>
      <vt:lpstr>Puppet</vt:lpstr>
      <vt:lpstr>Provisioning Workflow  Service Interactions</vt:lpstr>
      <vt:lpstr>Advantages</vt:lpstr>
      <vt:lpstr>Questions?</vt:lpstr>
      <vt:lpstr>References</vt:lpstr>
      <vt:lpstr>Backup Slides</vt:lpstr>
      <vt:lpstr>Virtualization Technologies Related to Assumptions</vt:lpstr>
      <vt:lpstr>Configuration Specifics – IPA PKI + Puppet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Management In A Cloud Environment</dc:title>
  <dc:creator>Scott</dc:creator>
  <cp:lastModifiedBy>Scott</cp:lastModifiedBy>
  <cp:revision>177</cp:revision>
  <cp:lastPrinted>2013-12-04T14:11:17Z</cp:lastPrinted>
  <dcterms:created xsi:type="dcterms:W3CDTF">2013-11-26T23:43:17Z</dcterms:created>
  <dcterms:modified xsi:type="dcterms:W3CDTF">2013-12-05T13:03:25Z</dcterms:modified>
</cp:coreProperties>
</file>